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91" r:id="rId3"/>
    <p:sldId id="292" r:id="rId4"/>
    <p:sldId id="293" r:id="rId5"/>
    <p:sldId id="288" r:id="rId6"/>
    <p:sldId id="290" r:id="rId7"/>
  </p:sldIdLst>
  <p:sldSz cx="12192000" cy="6858000"/>
  <p:notesSz cx="6788150" cy="9923463"/>
  <p:embeddedFontLst>
    <p:embeddedFont>
      <p:font typeface="나눔스퀘어" panose="020B0600000101010101" pitchFamily="50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나눔스퀘어 Bold" panose="020B0600000101010101" pitchFamily="50" charset="-127"/>
      <p:bold r:id="rId12"/>
    </p:embeddedFont>
    <p:embeddedFont>
      <p:font typeface="나눔스퀘어 ExtraBold" panose="020B0600000101010101" pitchFamily="50" charset="-127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4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/>
          <a:lstStyle>
            <a:lvl1pPr algn="l">
              <a:defRPr sz="10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5048" y="2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/>
          <a:lstStyle>
            <a:lvl1pPr algn="r">
              <a:defRPr sz="1000"/>
            </a:lvl1pPr>
          </a:lstStyle>
          <a:p>
            <a:fld id="{7DE70348-23C7-4585-BAE3-D2926EB33855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1239838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2147" tIns="41075" rIns="82147" bIns="410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8816" y="4775668"/>
            <a:ext cx="5430520" cy="3907364"/>
          </a:xfrm>
          <a:prstGeom prst="rect">
            <a:avLst/>
          </a:prstGeom>
        </p:spPr>
        <p:txBody>
          <a:bodyPr vert="horz" lIns="82147" tIns="41075" rIns="82147" bIns="41075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5570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 anchor="b"/>
          <a:lstStyle>
            <a:lvl1pPr algn="l">
              <a:defRPr sz="10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5048" y="9425570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 anchor="b"/>
          <a:lstStyle>
            <a:lvl1pPr algn="r">
              <a:defRPr sz="1000"/>
            </a:lvl1pPr>
          </a:lstStyle>
          <a:p>
            <a:fld id="{F810C029-5681-4928-AC9C-594E5339D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06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mtClean="0"/>
              <a:t>June 14, 2018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>
            <a:lvl1pPr marL="0" algn="ctr" defTabSz="914400" rtl="0" eaLnBrk="1" latinLnBrk="1" hangingPunct="1">
              <a:defRPr lang="ko-KR" altLang="en-US" sz="1200" kern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r>
              <a:rPr lang="en-US" altLang="ko-KR" smtClean="0"/>
              <a:t>IMMA Project#3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642000"/>
            <a:ext cx="2743200" cy="216000"/>
          </a:xfrm>
        </p:spPr>
        <p:txBody>
          <a:bodyPr/>
          <a:lstStyle>
            <a:lvl1pPr marL="0" algn="l" defTabSz="914400" rtl="0" eaLnBrk="1" latinLnBrk="1" hangingPunct="1">
              <a:defRPr lang="ko-KR" altLang="en-US" sz="1200" kern="12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pPr algn="ctr"/>
            <a:fld id="{15C7417D-A343-4D1C-9B00-738D2469740B}" type="slidenum">
              <a:rPr lang="en-US" altLang="ko-KR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0127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8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70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41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957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61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51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189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29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58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3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3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440000"/>
            <a:ext cx="12192000" cy="126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FVID (2019)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36000" y="3249000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June 24, 2019</a:t>
            </a:r>
            <a:endParaRPr lang="ko-KR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06000" y="4294503"/>
            <a:ext cx="5580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김현용</a:t>
            </a:r>
            <a:endParaRPr lang="ko-KR" altLang="ko-KR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날짜 개체 틀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  <p:sp>
        <p:nvSpPr>
          <p:cNvPr id="20" name="바닥글 개체 틀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117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개념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121920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정의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Exchanged Traded Fund,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상장지수펀드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지수의 성과를 추적하는 인덱스 펀드를 거래소에 상장시켜 주식처럼 거래할 수 있게 한 펀드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규모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개 자산운용사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427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ETF, 41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조 원 규모 </a:t>
            </a:r>
            <a:r>
              <a:rPr lang="en-US" altLang="ko-KR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(2019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일 기준</a:t>
            </a:r>
            <a:r>
              <a:rPr lang="en-US" altLang="ko-KR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코스피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거래대금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비율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20%,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일평균 거래금액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조 원 </a:t>
            </a:r>
            <a:r>
              <a:rPr lang="en-US" altLang="ko-KR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(2018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년 기준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자산규모 연평균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24%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성장 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(2010</a:t>
            </a:r>
            <a:r>
              <a:rPr lang="ko-KR" altLang="en-US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~2019</a:t>
            </a:r>
            <a:r>
              <a:rPr lang="ko-KR" altLang="en-US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포트폴리오 구성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완전복제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방법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Full-replication):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지수를 구성하는 모든 종목을 지수 비중대로 맞추어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ETF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펀드에 편입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최적화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방법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(Optimization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):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지수 구성과 일치하지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않음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주로 종목 수가 많거나 몇몇 구성 종목의 유동성이 떨어질 경우에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	=&gt;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같은 지수를 추종하는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라도 운용사에 따라 포트폴리오 구성에 차이가 있음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	=&gt; KOSPI200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추종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ETF: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운용사에 따라 삼성전자 비중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26.49% ~ 27.39% </a:t>
            </a:r>
            <a:r>
              <a:rPr lang="en-US" altLang="ko-KR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(2019</a:t>
            </a:r>
            <a:r>
              <a:rPr lang="ko-KR" altLang="en-US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 </a:t>
            </a:r>
            <a:r>
              <a:rPr lang="en-US" altLang="ko-KR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</a:t>
            </a:r>
            <a:r>
              <a:rPr lang="en-US" altLang="ko-KR" sz="120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31</a:t>
            </a:r>
            <a:r>
              <a:rPr lang="ko-KR" altLang="en-US" sz="120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 </a:t>
            </a:r>
            <a:r>
              <a:rPr lang="ko-KR" altLang="en-US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</a:t>
            </a:r>
            <a:r>
              <a:rPr lang="en-US" altLang="ko-KR" sz="120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en-US" altLang="ko-KR" sz="160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  <p:sp>
        <p:nvSpPr>
          <p:cNvPr id="8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012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부재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844396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주식에 비해 적은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같은 형태로 거래되는 주식에 비해  제공 정보가 현저히 적음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삼성전자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30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vs KODEX200 2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네이버 금융 기준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정보의 부재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공유되는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정보는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ETF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운용사에서 공개하는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정보 수준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모닝스타에서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PER, PBR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등을 분기 주기로 발표하는 정도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3960" y="720000"/>
            <a:ext cx="3748040" cy="5940000"/>
          </a:xfrm>
          <a:prstGeom prst="rect">
            <a:avLst/>
          </a:prstGeom>
        </p:spPr>
      </p:pic>
      <p:sp>
        <p:nvSpPr>
          <p:cNvPr id="11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235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필요성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679200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필요성 </a:t>
            </a:r>
            <a:r>
              <a:rPr lang="en-US" altLang="ko-KR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1 -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세부 </a:t>
            </a:r>
            <a:r>
              <a:rPr lang="ko-KR" altLang="en-US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정보</a:t>
            </a:r>
            <a:r>
              <a:rPr lang="en-US" altLang="ko-KR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얼마나 수익을 내는 종목인지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고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저평가 상태인지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향후 전망이 어떤지 등의 정보가 없음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재무분석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투자분석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가치분석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컨센서스 자료 등을 통해 매력적인 투자 대상인지 알려주는 정보가 필요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필요성 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2 -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비교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자산운용사의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427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 어떤 것을 살 것인가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기초 지수 간 비교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276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이상의 기초 지수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기초 지수 내 비교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: KOSPI 200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동일하게 추적하는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 12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유사 지수 간 비교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배당주 관련 지수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17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742950" lvl="1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필요성 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3 -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특정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기초 지수 특징적 정보 필요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기술주 관련 지수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연구개발비 정보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2000" y="3090871"/>
            <a:ext cx="5400000" cy="3371129"/>
          </a:xfrm>
          <a:prstGeom prst="rect">
            <a:avLst/>
          </a:prstGeom>
        </p:spPr>
      </p:pic>
      <p:sp>
        <p:nvSpPr>
          <p:cNvPr id="11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734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2400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진행사항 </a:t>
            </a:r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(1/2)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7764000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자산 구성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</a:t>
            </a:r>
            <a:endParaRPr lang="en-US" altLang="ko-KR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ETF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운용사 홈페이지에 매일 공개되는 자산 구성 정보를 크롤링</a:t>
            </a:r>
            <a:endParaRPr lang="en-US" altLang="ko-KR" sz="16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종목명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ISIN,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종목코드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수량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비중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(%),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평가금액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현재가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등락 등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운용사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427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대해 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41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 건의 데이터가 수집 대상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가능한 모든 운용사 크롤러 완성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제공 않는 운용사 제외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99.84% </a:t>
            </a:r>
            <a:r>
              <a:rPr lang="ko-KR" altLang="en-US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커버리지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(ETF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시장점유율 </a:t>
            </a:r>
            <a:r>
              <a:rPr lang="ko-KR" altLang="en-US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기준</a:t>
            </a:r>
            <a:r>
              <a:rPr lang="en-US" altLang="ko-KR" sz="12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개별 종목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대기</a:t>
            </a:r>
            <a:endParaRPr lang="en-US" altLang="ko-KR" smtClean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펀드 포트폴리오를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구성하는 개별 종목의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크롤링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천 개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상장기업의 재무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투자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가치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컨센서스 데이터가 수집 대상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김용희</a:t>
            </a:r>
            <a:r>
              <a:rPr lang="en-US" altLang="ko-KR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DART, "comp.fnguide.com" </a:t>
            </a:r>
            <a:r>
              <a:rPr lang="ko-KR" altLang="en-US" sz="1600" u="sng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등</a:t>
            </a:r>
            <a:endParaRPr lang="en-US" altLang="ko-KR" sz="1600" u="sng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 latinLnBrk="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0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정보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mtClean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대기</a:t>
            </a:r>
            <a:endParaRPr lang="en-US" altLang="ko-KR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자산 구성 정보와 개별 종목 정보를 결합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ETF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재무분석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투자분석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가치분석</a:t>
            </a:r>
            <a:r>
              <a:rPr lang="en-US" altLang="ko-KR" sz="160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컨센서스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비교</a:t>
            </a:r>
            <a:r>
              <a:rPr lang="en-US" altLang="ko-KR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정보 등</a:t>
            </a:r>
            <a:endParaRPr lang="en-US" altLang="ko-KR" sz="160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/>
          <a:srcRect b="20482"/>
          <a:stretch/>
        </p:blipFill>
        <p:spPr>
          <a:xfrm>
            <a:off x="7764000" y="968187"/>
            <a:ext cx="4428000" cy="354508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19207" t="43835" r="20120" b="44031"/>
          <a:stretch/>
        </p:blipFill>
        <p:spPr>
          <a:xfrm>
            <a:off x="7764000" y="4601603"/>
            <a:ext cx="1799999" cy="3600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rcRect l="9641" t="31397" r="9777" b="30138"/>
          <a:stretch/>
        </p:blipFill>
        <p:spPr>
          <a:xfrm>
            <a:off x="9513870" y="4961603"/>
            <a:ext cx="2678130" cy="3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5"/>
          <a:srcRect l="13939" t="24605" r="13547" b="28356"/>
          <a:stretch/>
        </p:blipFill>
        <p:spPr>
          <a:xfrm>
            <a:off x="7764000" y="5321603"/>
            <a:ext cx="1891915" cy="36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6"/>
          <a:srcRect l="11712" t="43080" r="8800" b="44930"/>
          <a:stretch/>
        </p:blipFill>
        <p:spPr>
          <a:xfrm>
            <a:off x="9805334" y="5681603"/>
            <a:ext cx="2386666" cy="36000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7"/>
          <a:srcRect t="1" r="58864" b="2164"/>
          <a:stretch/>
        </p:blipFill>
        <p:spPr>
          <a:xfrm>
            <a:off x="7764000" y="6041603"/>
            <a:ext cx="1202678" cy="352209"/>
          </a:xfrm>
          <a:prstGeom prst="rect">
            <a:avLst/>
          </a:prstGeom>
        </p:spPr>
      </p:pic>
      <p:sp>
        <p:nvSpPr>
          <p:cNvPr id="19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817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진행사항 </a:t>
            </a:r>
            <a:r>
              <a:rPr lang="en-US" altLang="ko-KR" sz="2400" b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(2/2)</a:t>
            </a:r>
            <a:endParaRPr lang="en-US" altLang="ko-KR" sz="2400" b="1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12192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ETF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자산 구성 정보 크롤링 결과 예시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삼성자산운용 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KODEX 200 (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좌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), KB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자산운용 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KBSTAR 200 (</a:t>
            </a:r>
            <a:r>
              <a:rPr lang="ko-KR" altLang="en-US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</a:t>
            </a:r>
            <a:r>
              <a:rPr lang="en-US" altLang="ko-KR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smtClean="0"/>
              <a:t>SNU Datamining Lab.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b="10309"/>
          <a:stretch/>
        </p:blipFill>
        <p:spPr>
          <a:xfrm>
            <a:off x="699182" y="1367885"/>
            <a:ext cx="5396818" cy="4873524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b="9622"/>
          <a:stretch/>
        </p:blipFill>
        <p:spPr>
          <a:xfrm>
            <a:off x="6382773" y="1363691"/>
            <a:ext cx="5393982" cy="4881913"/>
          </a:xfrm>
          <a:prstGeom prst="rect">
            <a:avLst/>
          </a:prstGeom>
        </p:spPr>
      </p:pic>
      <p:sp>
        <p:nvSpPr>
          <p:cNvPr id="9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smtClean="0"/>
              <a:t>June 24, 2019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655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3816</TotalTime>
  <Words>511</Words>
  <Application>Microsoft Office PowerPoint</Application>
  <PresentationFormat>와이드스크린</PresentationFormat>
  <Paragraphs>70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나눔스퀘어</vt:lpstr>
      <vt:lpstr>Wingdings</vt:lpstr>
      <vt:lpstr>맑은 고딕</vt:lpstr>
      <vt:lpstr>나눔스퀘어 Bold</vt:lpstr>
      <vt:lpstr>나눔스퀘어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HY</dc:creator>
  <cp:lastModifiedBy>KIM HY</cp:lastModifiedBy>
  <cp:revision>288</cp:revision>
  <cp:lastPrinted>2019-02-25T04:23:04Z</cp:lastPrinted>
  <dcterms:created xsi:type="dcterms:W3CDTF">2018-05-12T07:07:36Z</dcterms:created>
  <dcterms:modified xsi:type="dcterms:W3CDTF">2019-06-27T06:05:51Z</dcterms:modified>
</cp:coreProperties>
</file>